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DC657E-F6C5-479B-A8BB-A240C34FF29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5072D2-F3DD-46E4-AA1B-C2A9D9719343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Внесены изменения в нормативные правовые акты Пензенской области  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9899EBD-D488-4AC2-9DAE-3301032DFCB7}" type="parTrans" cxnId="{379CD5F0-0B6D-41A9-BE56-0A506923F1BF}">
      <dgm:prSet/>
      <dgm:spPr/>
      <dgm:t>
        <a:bodyPr/>
        <a:lstStyle/>
        <a:p>
          <a:endParaRPr lang="ru-RU"/>
        </a:p>
      </dgm:t>
    </dgm:pt>
    <dgm:pt modelId="{CD8F1539-CC7A-49DC-B4F6-26D3B0F1F99A}" type="sibTrans" cxnId="{379CD5F0-0B6D-41A9-BE56-0A506923F1BF}">
      <dgm:prSet/>
      <dgm:spPr/>
      <dgm:t>
        <a:bodyPr/>
        <a:lstStyle/>
        <a:p>
          <a:endParaRPr lang="ru-RU"/>
        </a:p>
      </dgm:t>
    </dgm:pt>
    <dgm:pt modelId="{1BE28400-5CFC-401D-9AD6-BAE4F32926A1}">
      <dgm:prSet/>
      <dgm:spPr/>
      <dgm:t>
        <a:bodyPr/>
        <a:lstStyle/>
        <a:p>
          <a:r>
            <a:rPr lang="ru-RU" dirty="0" smtClean="0"/>
            <a:t>С  01.01.2022 вступили в силу изменения в статьи 159 и 160 ЖК РФ. Теперь исполнители ЖКУ обязаны размещать в ГИС ЖКХ данные о наличии или отсутствии долгов у получателей компенсаций за ЖКУ и субсидий на оплату ЖКУ</a:t>
          </a:r>
          <a:endParaRPr lang="ru-RU" dirty="0"/>
        </a:p>
      </dgm:t>
    </dgm:pt>
    <dgm:pt modelId="{D24F08BB-FED5-46EA-827D-739CD7F3CFE1}" type="parTrans" cxnId="{57F55D41-A138-4E4C-86B8-D0043D82DD78}">
      <dgm:prSet/>
      <dgm:spPr/>
      <dgm:t>
        <a:bodyPr/>
        <a:lstStyle/>
        <a:p>
          <a:endParaRPr lang="ru-RU"/>
        </a:p>
      </dgm:t>
    </dgm:pt>
    <dgm:pt modelId="{557C1377-8DB8-492E-9D9E-B2CBD9B1363D}" type="sibTrans" cxnId="{57F55D41-A138-4E4C-86B8-D0043D82DD78}">
      <dgm:prSet/>
      <dgm:spPr/>
      <dgm:t>
        <a:bodyPr/>
        <a:lstStyle/>
        <a:p>
          <a:endParaRPr lang="ru-RU"/>
        </a:p>
      </dgm:t>
    </dgm:pt>
    <dgm:pt modelId="{01AC0F0C-A6C9-48DA-BC17-55086457C047}">
      <dgm:prSet/>
      <dgm:spPr/>
      <dgm:t>
        <a:bodyPr/>
        <a:lstStyle/>
        <a:p>
          <a:r>
            <a:rPr lang="ru-RU" dirty="0" smtClean="0"/>
            <a:t>с 01.01.2022 компенсация предоставляется гражданам при отсутствии у них подтвержденной вступившим в законную силу судебным актом непогашенной задолженности по оплате жилых помещений и коммунальных услуг, которая образовалась за период не более чем три последних года</a:t>
          </a:r>
          <a:endParaRPr lang="ru-RU" dirty="0"/>
        </a:p>
      </dgm:t>
    </dgm:pt>
    <dgm:pt modelId="{AF95DBC4-104E-482E-B788-98BCB09B7689}" type="parTrans" cxnId="{FDC800ED-2BA4-4920-BAE1-2B81537DAED3}">
      <dgm:prSet/>
      <dgm:spPr/>
      <dgm:t>
        <a:bodyPr/>
        <a:lstStyle/>
        <a:p>
          <a:endParaRPr lang="ru-RU"/>
        </a:p>
      </dgm:t>
    </dgm:pt>
    <dgm:pt modelId="{DD358841-DEF1-4CB0-BF25-30B8F3B77FF5}" type="sibTrans" cxnId="{FDC800ED-2BA4-4920-BAE1-2B81537DAED3}">
      <dgm:prSet/>
      <dgm:spPr/>
      <dgm:t>
        <a:bodyPr/>
        <a:lstStyle/>
        <a:p>
          <a:endParaRPr lang="ru-RU"/>
        </a:p>
      </dgm:t>
    </dgm:pt>
    <dgm:pt modelId="{E49ACA0D-DDE1-487F-AE4B-1B9E0EAD0D7F}">
      <dgm:prSet/>
      <dgm:spPr/>
      <dgm:t>
        <a:bodyPr/>
        <a:lstStyle/>
        <a:p>
          <a:r>
            <a:rPr lang="ru-RU" dirty="0" smtClean="0"/>
            <a:t>Органы социальной населения обязаны осуществлять запросы в ГИС </a:t>
          </a:r>
          <a:r>
            <a:rPr lang="ru-RU" smtClean="0"/>
            <a:t>ЖКХ об </a:t>
          </a:r>
          <a:r>
            <a:rPr lang="ru-RU" dirty="0" smtClean="0"/>
            <a:t>образовавшейся у получателей МСП судебной задолженности по оплате ЖКУ</a:t>
          </a:r>
          <a:endParaRPr lang="ru-RU" dirty="0"/>
        </a:p>
      </dgm:t>
    </dgm:pt>
    <dgm:pt modelId="{A90646C6-ED33-4A1A-B890-8E6A368F647B}" type="parTrans" cxnId="{6C743780-DE00-4E48-957B-E56A0024650D}">
      <dgm:prSet/>
      <dgm:spPr/>
      <dgm:t>
        <a:bodyPr/>
        <a:lstStyle/>
        <a:p>
          <a:endParaRPr lang="ru-RU"/>
        </a:p>
      </dgm:t>
    </dgm:pt>
    <dgm:pt modelId="{9374D8CC-77FD-4ABB-B91A-E9EBD07911BE}" type="sibTrans" cxnId="{6C743780-DE00-4E48-957B-E56A0024650D}">
      <dgm:prSet/>
      <dgm:spPr/>
      <dgm:t>
        <a:bodyPr/>
        <a:lstStyle/>
        <a:p>
          <a:endParaRPr lang="ru-RU"/>
        </a:p>
      </dgm:t>
    </dgm:pt>
    <dgm:pt modelId="{AE91DB97-EF8C-4B50-B59D-CBDBC63A4A92}" type="pres">
      <dgm:prSet presAssocID="{AADC657E-F6C5-479B-A8BB-A240C34FF295}" presName="Name0" presStyleCnt="0">
        <dgm:presLayoutVars>
          <dgm:dir/>
          <dgm:animLvl val="lvl"/>
          <dgm:resizeHandles val="exact"/>
        </dgm:presLayoutVars>
      </dgm:prSet>
      <dgm:spPr/>
    </dgm:pt>
    <dgm:pt modelId="{A39744D3-A9FE-4C4B-BACD-B2B49F8E4093}" type="pres">
      <dgm:prSet presAssocID="{01AC0F0C-A6C9-48DA-BC17-55086457C047}" presName="boxAndChildren" presStyleCnt="0"/>
      <dgm:spPr/>
    </dgm:pt>
    <dgm:pt modelId="{D7625EAF-F8E7-4CAC-8235-F9148FCFF846}" type="pres">
      <dgm:prSet presAssocID="{01AC0F0C-A6C9-48DA-BC17-55086457C047}" presName="parentTextBox" presStyleLbl="node1" presStyleIdx="0" presStyleCnt="4"/>
      <dgm:spPr/>
      <dgm:t>
        <a:bodyPr/>
        <a:lstStyle/>
        <a:p>
          <a:endParaRPr lang="ru-RU"/>
        </a:p>
      </dgm:t>
    </dgm:pt>
    <dgm:pt modelId="{2E413613-A35A-4362-824E-32FA58B7A3A9}" type="pres">
      <dgm:prSet presAssocID="{9374D8CC-77FD-4ABB-B91A-E9EBD07911BE}" presName="sp" presStyleCnt="0"/>
      <dgm:spPr/>
    </dgm:pt>
    <dgm:pt modelId="{5AE59F93-C252-4EE6-A2BE-F52E12ABE35F}" type="pres">
      <dgm:prSet presAssocID="{E49ACA0D-DDE1-487F-AE4B-1B9E0EAD0D7F}" presName="arrowAndChildren" presStyleCnt="0"/>
      <dgm:spPr/>
    </dgm:pt>
    <dgm:pt modelId="{B16EC4E5-C850-419B-9BA9-B4FDDBE6DF91}" type="pres">
      <dgm:prSet presAssocID="{E49ACA0D-DDE1-487F-AE4B-1B9E0EAD0D7F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74165208-AE24-4C16-A880-1C8283B674C4}" type="pres">
      <dgm:prSet presAssocID="{CD8F1539-CC7A-49DC-B4F6-26D3B0F1F99A}" presName="sp" presStyleCnt="0"/>
      <dgm:spPr/>
    </dgm:pt>
    <dgm:pt modelId="{D8A58CBF-CC47-47B1-9C56-F1712B1F739C}" type="pres">
      <dgm:prSet presAssocID="{4A5072D2-F3DD-46E4-AA1B-C2A9D9719343}" presName="arrowAndChildren" presStyleCnt="0"/>
      <dgm:spPr/>
    </dgm:pt>
    <dgm:pt modelId="{1FCDA2F0-473F-4F5F-AE6C-F9DBA802F0FC}" type="pres">
      <dgm:prSet presAssocID="{4A5072D2-F3DD-46E4-AA1B-C2A9D9719343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7CDB0B24-1DB3-4B54-AC20-87AC7C28A24B}" type="pres">
      <dgm:prSet presAssocID="{557C1377-8DB8-492E-9D9E-B2CBD9B1363D}" presName="sp" presStyleCnt="0"/>
      <dgm:spPr/>
    </dgm:pt>
    <dgm:pt modelId="{6FD28AD9-D9A3-463C-9397-828222A74D51}" type="pres">
      <dgm:prSet presAssocID="{1BE28400-5CFC-401D-9AD6-BAE4F32926A1}" presName="arrowAndChildren" presStyleCnt="0"/>
      <dgm:spPr/>
    </dgm:pt>
    <dgm:pt modelId="{9F58EBDB-2342-4754-839D-FE98097C325A}" type="pres">
      <dgm:prSet presAssocID="{1BE28400-5CFC-401D-9AD6-BAE4F32926A1}" presName="parentTextArrow" presStyleLbl="node1" presStyleIdx="3" presStyleCnt="4"/>
      <dgm:spPr/>
    </dgm:pt>
  </dgm:ptLst>
  <dgm:cxnLst>
    <dgm:cxn modelId="{379CD5F0-0B6D-41A9-BE56-0A506923F1BF}" srcId="{AADC657E-F6C5-479B-A8BB-A240C34FF295}" destId="{4A5072D2-F3DD-46E4-AA1B-C2A9D9719343}" srcOrd="1" destOrd="0" parTransId="{39899EBD-D488-4AC2-9DAE-3301032DFCB7}" sibTransId="{CD8F1539-CC7A-49DC-B4F6-26D3B0F1F99A}"/>
    <dgm:cxn modelId="{1B2BA849-11E6-449F-A1FE-AC0D4E167BCC}" type="presOf" srcId="{1BE28400-5CFC-401D-9AD6-BAE4F32926A1}" destId="{9F58EBDB-2342-4754-839D-FE98097C325A}" srcOrd="0" destOrd="0" presId="urn:microsoft.com/office/officeart/2005/8/layout/process4"/>
    <dgm:cxn modelId="{57F55D41-A138-4E4C-86B8-D0043D82DD78}" srcId="{AADC657E-F6C5-479B-A8BB-A240C34FF295}" destId="{1BE28400-5CFC-401D-9AD6-BAE4F32926A1}" srcOrd="0" destOrd="0" parTransId="{D24F08BB-FED5-46EA-827D-739CD7F3CFE1}" sibTransId="{557C1377-8DB8-492E-9D9E-B2CBD9B1363D}"/>
    <dgm:cxn modelId="{6C743780-DE00-4E48-957B-E56A0024650D}" srcId="{AADC657E-F6C5-479B-A8BB-A240C34FF295}" destId="{E49ACA0D-DDE1-487F-AE4B-1B9E0EAD0D7F}" srcOrd="2" destOrd="0" parTransId="{A90646C6-ED33-4A1A-B890-8E6A368F647B}" sibTransId="{9374D8CC-77FD-4ABB-B91A-E9EBD07911BE}"/>
    <dgm:cxn modelId="{FDC800ED-2BA4-4920-BAE1-2B81537DAED3}" srcId="{AADC657E-F6C5-479B-A8BB-A240C34FF295}" destId="{01AC0F0C-A6C9-48DA-BC17-55086457C047}" srcOrd="3" destOrd="0" parTransId="{AF95DBC4-104E-482E-B788-98BCB09B7689}" sibTransId="{DD358841-DEF1-4CB0-BF25-30B8F3B77FF5}"/>
    <dgm:cxn modelId="{CEF079E5-4EC4-4087-B80D-F1A03C711A2F}" type="presOf" srcId="{AADC657E-F6C5-479B-A8BB-A240C34FF295}" destId="{AE91DB97-EF8C-4B50-B59D-CBDBC63A4A92}" srcOrd="0" destOrd="0" presId="urn:microsoft.com/office/officeart/2005/8/layout/process4"/>
    <dgm:cxn modelId="{1A9B53F0-0956-4B4A-BBA5-A4CE4B9A1280}" type="presOf" srcId="{E49ACA0D-DDE1-487F-AE4B-1B9E0EAD0D7F}" destId="{B16EC4E5-C850-419B-9BA9-B4FDDBE6DF91}" srcOrd="0" destOrd="0" presId="urn:microsoft.com/office/officeart/2005/8/layout/process4"/>
    <dgm:cxn modelId="{EA04EAC5-D567-45D9-876F-719C78DE3D1A}" type="presOf" srcId="{4A5072D2-F3DD-46E4-AA1B-C2A9D9719343}" destId="{1FCDA2F0-473F-4F5F-AE6C-F9DBA802F0FC}" srcOrd="0" destOrd="0" presId="urn:microsoft.com/office/officeart/2005/8/layout/process4"/>
    <dgm:cxn modelId="{64D07216-83DB-4538-A346-389B4DE44DCA}" type="presOf" srcId="{01AC0F0C-A6C9-48DA-BC17-55086457C047}" destId="{D7625EAF-F8E7-4CAC-8235-F9148FCFF846}" srcOrd="0" destOrd="0" presId="urn:microsoft.com/office/officeart/2005/8/layout/process4"/>
    <dgm:cxn modelId="{15D7CE08-EA20-4718-AA8E-A3D2B3688097}" type="presParOf" srcId="{AE91DB97-EF8C-4B50-B59D-CBDBC63A4A92}" destId="{A39744D3-A9FE-4C4B-BACD-B2B49F8E4093}" srcOrd="0" destOrd="0" presId="urn:microsoft.com/office/officeart/2005/8/layout/process4"/>
    <dgm:cxn modelId="{0CA7047A-7C67-4B62-BD03-47123A33D3C0}" type="presParOf" srcId="{A39744D3-A9FE-4C4B-BACD-B2B49F8E4093}" destId="{D7625EAF-F8E7-4CAC-8235-F9148FCFF846}" srcOrd="0" destOrd="0" presId="urn:microsoft.com/office/officeart/2005/8/layout/process4"/>
    <dgm:cxn modelId="{8C8A0991-AF63-400C-A2D8-89541E64C1FB}" type="presParOf" srcId="{AE91DB97-EF8C-4B50-B59D-CBDBC63A4A92}" destId="{2E413613-A35A-4362-824E-32FA58B7A3A9}" srcOrd="1" destOrd="0" presId="urn:microsoft.com/office/officeart/2005/8/layout/process4"/>
    <dgm:cxn modelId="{510ACDA4-EF13-48FA-868B-DC9B9AE10D5B}" type="presParOf" srcId="{AE91DB97-EF8C-4B50-B59D-CBDBC63A4A92}" destId="{5AE59F93-C252-4EE6-A2BE-F52E12ABE35F}" srcOrd="2" destOrd="0" presId="urn:microsoft.com/office/officeart/2005/8/layout/process4"/>
    <dgm:cxn modelId="{E828D099-844B-44F7-B5A1-BA1511FA38A1}" type="presParOf" srcId="{5AE59F93-C252-4EE6-A2BE-F52E12ABE35F}" destId="{B16EC4E5-C850-419B-9BA9-B4FDDBE6DF91}" srcOrd="0" destOrd="0" presId="urn:microsoft.com/office/officeart/2005/8/layout/process4"/>
    <dgm:cxn modelId="{2021D4C2-D9D9-4555-86C5-E1DE1B8DD20C}" type="presParOf" srcId="{AE91DB97-EF8C-4B50-B59D-CBDBC63A4A92}" destId="{74165208-AE24-4C16-A880-1C8283B674C4}" srcOrd="3" destOrd="0" presId="urn:microsoft.com/office/officeart/2005/8/layout/process4"/>
    <dgm:cxn modelId="{3357A23C-1B7C-4990-B20F-3490A09ADF8B}" type="presParOf" srcId="{AE91DB97-EF8C-4B50-B59D-CBDBC63A4A92}" destId="{D8A58CBF-CC47-47B1-9C56-F1712B1F739C}" srcOrd="4" destOrd="0" presId="urn:microsoft.com/office/officeart/2005/8/layout/process4"/>
    <dgm:cxn modelId="{EBBA8253-8765-4B5B-A12A-FA71A72AEFA4}" type="presParOf" srcId="{D8A58CBF-CC47-47B1-9C56-F1712B1F739C}" destId="{1FCDA2F0-473F-4F5F-AE6C-F9DBA802F0FC}" srcOrd="0" destOrd="0" presId="urn:microsoft.com/office/officeart/2005/8/layout/process4"/>
    <dgm:cxn modelId="{2A515520-2381-4E49-BD5E-7E5FBCAFB8D4}" type="presParOf" srcId="{AE91DB97-EF8C-4B50-B59D-CBDBC63A4A92}" destId="{7CDB0B24-1DB3-4B54-AC20-87AC7C28A24B}" srcOrd="5" destOrd="0" presId="urn:microsoft.com/office/officeart/2005/8/layout/process4"/>
    <dgm:cxn modelId="{697D5F68-7DC9-4EA8-8906-55605FFEC941}" type="presParOf" srcId="{AE91DB97-EF8C-4B50-B59D-CBDBC63A4A92}" destId="{6FD28AD9-D9A3-463C-9397-828222A74D51}" srcOrd="6" destOrd="0" presId="urn:microsoft.com/office/officeart/2005/8/layout/process4"/>
    <dgm:cxn modelId="{C6463391-AAB7-4FA1-B69F-D66C31A94506}" type="presParOf" srcId="{6FD28AD9-D9A3-463C-9397-828222A74D51}" destId="{9F58EBDB-2342-4754-839D-FE98097C325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625EAF-F8E7-4CAC-8235-F9148FCFF846}">
      <dsp:nvSpPr>
        <dsp:cNvPr id="0" name=""/>
        <dsp:cNvSpPr/>
      </dsp:nvSpPr>
      <dsp:spPr>
        <a:xfrm>
          <a:off x="0" y="3712270"/>
          <a:ext cx="8229600" cy="8121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 01.01.2022 компенсация предоставляется гражданам при отсутствии у них подтвержденной вступившим в законную силу судебным актом непогашенной задолженности по оплате жилых помещений и коммунальных услуг, которая образовалась за период не более чем три последних года</a:t>
          </a:r>
          <a:endParaRPr lang="ru-RU" sz="1400" kern="1200" dirty="0"/>
        </a:p>
      </dsp:txBody>
      <dsp:txXfrm>
        <a:off x="0" y="3712270"/>
        <a:ext cx="8229600" cy="812154"/>
      </dsp:txXfrm>
    </dsp:sp>
    <dsp:sp modelId="{B16EC4E5-C850-419B-9BA9-B4FDDBE6DF91}">
      <dsp:nvSpPr>
        <dsp:cNvPr id="0" name=""/>
        <dsp:cNvSpPr/>
      </dsp:nvSpPr>
      <dsp:spPr>
        <a:xfrm rot="10800000">
          <a:off x="0" y="2475359"/>
          <a:ext cx="8229600" cy="12490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Органы социальной населения обязаны осуществлять запросы в ГИС </a:t>
          </a:r>
          <a:r>
            <a:rPr lang="ru-RU" sz="1400" kern="1200" smtClean="0"/>
            <a:t>ЖКХ об </a:t>
          </a:r>
          <a:r>
            <a:rPr lang="ru-RU" sz="1400" kern="1200" dirty="0" smtClean="0"/>
            <a:t>образовавшейся у получателей МСП судебной задолженности по оплате ЖКУ</a:t>
          </a:r>
          <a:endParaRPr lang="ru-RU" sz="1400" kern="1200" dirty="0"/>
        </a:p>
      </dsp:txBody>
      <dsp:txXfrm rot="10800000">
        <a:off x="0" y="2475359"/>
        <a:ext cx="8229600" cy="1249092"/>
      </dsp:txXfrm>
    </dsp:sp>
    <dsp:sp modelId="{1FCDA2F0-473F-4F5F-AE6C-F9DBA802F0FC}">
      <dsp:nvSpPr>
        <dsp:cNvPr id="0" name=""/>
        <dsp:cNvSpPr/>
      </dsp:nvSpPr>
      <dsp:spPr>
        <a:xfrm rot="10800000">
          <a:off x="0" y="1238449"/>
          <a:ext cx="8229600" cy="12490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Внесены изменения в нормативные правовые акты Пензенской области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10800000">
        <a:off x="0" y="1238449"/>
        <a:ext cx="8229600" cy="1249092"/>
      </dsp:txXfrm>
    </dsp:sp>
    <dsp:sp modelId="{9F58EBDB-2342-4754-839D-FE98097C325A}">
      <dsp:nvSpPr>
        <dsp:cNvPr id="0" name=""/>
        <dsp:cNvSpPr/>
      </dsp:nvSpPr>
      <dsp:spPr>
        <a:xfrm rot="10800000">
          <a:off x="0" y="1538"/>
          <a:ext cx="8229600" cy="12490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  01.01.2022 вступили в силу изменения в статьи 159 и 160 ЖК РФ. Теперь исполнители ЖКУ обязаны размещать в ГИС ЖКХ данные о наличии или отсутствии долгов у получателей компенсаций за ЖКУ и субсидий на оплату ЖКУ</a:t>
          </a:r>
          <a:endParaRPr lang="ru-RU" sz="1400" kern="1200" dirty="0"/>
        </a:p>
      </dsp:txBody>
      <dsp:txXfrm rot="10800000">
        <a:off x="0" y="1538"/>
        <a:ext cx="8229600" cy="12490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EDAA3-8D9A-4B10-BADB-DBDCF858E84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D6D5A-F348-431C-89AA-E00A09E84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судебной задолженности из ГИС ЖКХ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24" y="908720"/>
            <a:ext cx="9070976" cy="510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8012" y="188640"/>
            <a:ext cx="479378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04664"/>
            <a:ext cx="4565287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80752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108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Информация по судебной задолженности из ГИС ЖКХ</vt:lpstr>
      <vt:lpstr>Слайд 2</vt:lpstr>
      <vt:lpstr>Слайд 3</vt:lpstr>
      <vt:lpstr>Слайд 4</vt:lpstr>
      <vt:lpstr>Слайд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Kirilova</dc:creator>
  <cp:lastModifiedBy>Kirilova</cp:lastModifiedBy>
  <cp:revision>10</cp:revision>
  <dcterms:created xsi:type="dcterms:W3CDTF">2022-02-16T11:07:03Z</dcterms:created>
  <dcterms:modified xsi:type="dcterms:W3CDTF">2022-02-17T12:17:30Z</dcterms:modified>
</cp:coreProperties>
</file>